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7A793-C443-4CEB-A421-98A18F6D7F06}"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350480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7A793-C443-4CEB-A421-98A18F6D7F06}"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40130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7A793-C443-4CEB-A421-98A18F6D7F06}"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294457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7A793-C443-4CEB-A421-98A18F6D7F06}"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167709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7A793-C443-4CEB-A421-98A18F6D7F06}"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30855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7A793-C443-4CEB-A421-98A18F6D7F06}"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223682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7A793-C443-4CEB-A421-98A18F6D7F06}"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271389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7A793-C443-4CEB-A421-98A18F6D7F06}"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11419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7A793-C443-4CEB-A421-98A18F6D7F06}"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1053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7A793-C443-4CEB-A421-98A18F6D7F06}"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132484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7A793-C443-4CEB-A421-98A18F6D7F06}"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FF67-2EE6-4C99-98D9-19A716CB9EE3}" type="slidenum">
              <a:rPr lang="en-US" smtClean="0"/>
              <a:t>‹#›</a:t>
            </a:fld>
            <a:endParaRPr lang="en-US"/>
          </a:p>
        </p:txBody>
      </p:sp>
    </p:spTree>
    <p:extLst>
      <p:ext uri="{BB962C8B-B14F-4D97-AF65-F5344CB8AC3E}">
        <p14:creationId xmlns:p14="http://schemas.microsoft.com/office/powerpoint/2010/main" val="3972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7A793-C443-4CEB-A421-98A18F6D7F06}" type="datetimeFigureOut">
              <a:rPr lang="en-US" smtClean="0"/>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DFF67-2EE6-4C99-98D9-19A716CB9EE3}" type="slidenum">
              <a:rPr lang="en-US" smtClean="0"/>
              <a:t>‹#›</a:t>
            </a:fld>
            <a:endParaRPr lang="en-US"/>
          </a:p>
        </p:txBody>
      </p:sp>
    </p:spTree>
    <p:extLst>
      <p:ext uri="{BB962C8B-B14F-4D97-AF65-F5344CB8AC3E}">
        <p14:creationId xmlns:p14="http://schemas.microsoft.com/office/powerpoint/2010/main" val="1922369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p>
            <a:r>
              <a:rPr lang="en-US" dirty="0" smtClean="0"/>
              <a:t>Tick Removal </a:t>
            </a:r>
            <a:endParaRPr lang="en-US" dirty="0"/>
          </a:p>
        </p:txBody>
      </p:sp>
    </p:spTree>
    <p:extLst>
      <p:ext uri="{BB962C8B-B14F-4D97-AF65-F5344CB8AC3E}">
        <p14:creationId xmlns:p14="http://schemas.microsoft.com/office/powerpoint/2010/main" val="42377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CDC</a:t>
            </a:r>
            <a:endParaRPr lang="en-US" dirty="0"/>
          </a:p>
        </p:txBody>
      </p:sp>
      <p:sp>
        <p:nvSpPr>
          <p:cNvPr id="3" name="Content Placeholder 2"/>
          <p:cNvSpPr>
            <a:spLocks noGrp="1"/>
          </p:cNvSpPr>
          <p:nvPr>
            <p:ph idx="1"/>
          </p:nvPr>
        </p:nvSpPr>
        <p:spPr/>
        <p:txBody>
          <a:bodyPr>
            <a:normAutofit/>
          </a:bodyPr>
          <a:lstStyle/>
          <a:p>
            <a:r>
              <a:rPr lang="en-US" sz="2000" dirty="0" smtClean="0"/>
              <a:t>Using fine tip tweezers to grab the tick as close to the skin as possible.</a:t>
            </a:r>
          </a:p>
          <a:p>
            <a:r>
              <a:rPr lang="en-US" sz="2000" dirty="0" smtClean="0"/>
              <a:t>Pull it up with steady pressure, making sure to get all parts of the tick. If the whole thing doesn’t come out, its mouth parts can remain in the person, which will also need to be removed with tweezers. </a:t>
            </a:r>
          </a:p>
          <a:p>
            <a:r>
              <a:rPr lang="en-US" sz="2000" dirty="0" smtClean="0"/>
              <a:t>After it is removed, thoroughly clean the area and hands with rubbing alcohol, iodine scrub, or soap.</a:t>
            </a:r>
            <a:endParaRPr lang="en-US" sz="2000" dirty="0"/>
          </a:p>
        </p:txBody>
      </p:sp>
      <p:pic>
        <p:nvPicPr>
          <p:cNvPr id="1026" name="Picture 2" descr="tweezers grasping a tick close to the skin's sur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657599"/>
            <a:ext cx="2095500" cy="2276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weezers pulling a tick away from the skin in an upward mo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091" y="3657600"/>
            <a:ext cx="2095500" cy="22764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90600" y="6096000"/>
            <a:ext cx="7048500" cy="646331"/>
          </a:xfrm>
          <a:prstGeom prst="rect">
            <a:avLst/>
          </a:prstGeom>
        </p:spPr>
        <p:txBody>
          <a:bodyPr wrap="square">
            <a:spAutoFit/>
          </a:bodyPr>
          <a:lstStyle/>
          <a:p>
            <a:r>
              <a:rPr lang="en-US" i="1" dirty="0"/>
              <a:t>Centers for Disease Control and Prevention</a:t>
            </a:r>
            <a:r>
              <a:rPr lang="en-US" dirty="0"/>
              <a:t>. Centers for Disease Control and Prevention, 03 Feb. 2014. Web. 25 Mar. 2014.</a:t>
            </a:r>
          </a:p>
        </p:txBody>
      </p:sp>
    </p:spTree>
    <p:extLst>
      <p:ext uri="{BB962C8B-B14F-4D97-AF65-F5344CB8AC3E}">
        <p14:creationId xmlns:p14="http://schemas.microsoft.com/office/powerpoint/2010/main" val="225276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Remedies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1800" dirty="0" smtClean="0"/>
              <a:t>Tweezers: Pulling the tick out of the skin. This is the </a:t>
            </a:r>
            <a:r>
              <a:rPr lang="en-US" sz="1800" b="1" dirty="0" smtClean="0"/>
              <a:t>best</a:t>
            </a:r>
            <a:r>
              <a:rPr lang="en-US" sz="1800" dirty="0" smtClean="0"/>
              <a:t> home method to remove a tick.</a:t>
            </a:r>
          </a:p>
          <a:p>
            <a:pPr marL="514350" indent="-514350">
              <a:buAutoNum type="arabicPeriod"/>
            </a:pPr>
            <a:r>
              <a:rPr lang="en-US" sz="1800" dirty="0" smtClean="0"/>
              <a:t>Using heat: Use a hot match to burn it off. This is ineffective and dangerous because it can cause damage to your skin.</a:t>
            </a:r>
          </a:p>
          <a:p>
            <a:pPr marL="514350" indent="-514350">
              <a:buAutoNum type="arabicPeriod"/>
            </a:pPr>
            <a:r>
              <a:rPr lang="en-US" sz="1800" dirty="0" smtClean="0"/>
              <a:t>Alcohol: Pour on the tick to kill it. Very ineffective myth.</a:t>
            </a:r>
          </a:p>
          <a:p>
            <a:pPr marL="514350" indent="-514350">
              <a:buAutoNum type="arabicPeriod"/>
            </a:pPr>
            <a:r>
              <a:rPr lang="en-US" sz="1800" dirty="0" smtClean="0"/>
              <a:t>Freezing: Rub ice cube on the tick. Ineffective.</a:t>
            </a:r>
          </a:p>
          <a:p>
            <a:pPr marL="514350" indent="-514350">
              <a:buAutoNum type="arabicPeriod"/>
            </a:pPr>
            <a:r>
              <a:rPr lang="en-US" sz="1800" dirty="0" smtClean="0"/>
              <a:t>Petroleum jelly: Painting the tick with things such as Vaseline. Ineffective, can cause the tick to regurgitate fluids into the wound and is not recommended by the CDC. </a:t>
            </a:r>
          </a:p>
          <a:p>
            <a:pPr marL="514350" indent="-514350">
              <a:buAutoNum type="arabicPeriod"/>
            </a:pPr>
            <a:endParaRPr lang="en-US" dirty="0"/>
          </a:p>
        </p:txBody>
      </p:sp>
      <p:sp>
        <p:nvSpPr>
          <p:cNvPr id="4" name="Rectangle 3"/>
          <p:cNvSpPr/>
          <p:nvPr/>
        </p:nvSpPr>
        <p:spPr>
          <a:xfrm>
            <a:off x="1981200" y="4681060"/>
            <a:ext cx="1600200" cy="923330"/>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Rectangle 4"/>
          <p:cNvSpPr/>
          <p:nvPr/>
        </p:nvSpPr>
        <p:spPr>
          <a:xfrm>
            <a:off x="5937539" y="4446397"/>
            <a:ext cx="3106182" cy="1200329"/>
          </a:xfrm>
          <a:prstGeom prst="rect">
            <a:avLst/>
          </a:prstGeom>
          <a:noFill/>
        </p:spPr>
        <p:txBody>
          <a:bodyPr wrap="squar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Not recommended </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Rectangle 5"/>
          <p:cNvSpPr/>
          <p:nvPr/>
        </p:nvSpPr>
        <p:spPr>
          <a:xfrm>
            <a:off x="547687" y="6066650"/>
            <a:ext cx="8382000" cy="646331"/>
          </a:xfrm>
          <a:prstGeom prst="rect">
            <a:avLst/>
          </a:prstGeom>
        </p:spPr>
        <p:txBody>
          <a:bodyPr wrap="square">
            <a:spAutoFit/>
          </a:bodyPr>
          <a:lstStyle/>
          <a:p>
            <a:r>
              <a:rPr lang="en-US" dirty="0"/>
              <a:t>"Home Remedies for Tick Removal." </a:t>
            </a:r>
            <a:r>
              <a:rPr lang="en-US" i="1" dirty="0"/>
              <a:t>- My Home Remedies</a:t>
            </a:r>
            <a:r>
              <a:rPr lang="en-US" dirty="0"/>
              <a:t>. Web. 26 Mar. 2014. &lt;http://www.myhomeremedies.com/topic.cgi?topicid=337&gt;.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681060"/>
            <a:ext cx="1676400" cy="98107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825" y="4171950"/>
            <a:ext cx="2466975" cy="1847850"/>
          </a:xfrm>
          <a:prstGeom prst="rect">
            <a:avLst/>
          </a:prstGeom>
        </p:spPr>
      </p:pic>
    </p:spTree>
    <p:extLst>
      <p:ext uri="{BB962C8B-B14F-4D97-AF65-F5344CB8AC3E}">
        <p14:creationId xmlns:p14="http://schemas.microsoft.com/office/powerpoint/2010/main" val="292479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Post-Tick Removal </a:t>
            </a:r>
            <a:endParaRPr lang="en-US" dirty="0"/>
          </a:p>
        </p:txBody>
      </p:sp>
      <p:sp>
        <p:nvSpPr>
          <p:cNvPr id="3" name="Content Placeholder 2"/>
          <p:cNvSpPr>
            <a:spLocks noGrp="1"/>
          </p:cNvSpPr>
          <p:nvPr>
            <p:ph idx="1"/>
          </p:nvPr>
        </p:nvSpPr>
        <p:spPr/>
        <p:txBody>
          <a:bodyPr>
            <a:normAutofit/>
          </a:bodyPr>
          <a:lstStyle/>
          <a:p>
            <a:r>
              <a:rPr lang="en-US" sz="2400" dirty="0" smtClean="0"/>
              <a:t>Washing the area with soap and warm water is the most effective way to clean the area.</a:t>
            </a:r>
          </a:p>
          <a:p>
            <a:r>
              <a:rPr lang="en-US" sz="2400" dirty="0" smtClean="0"/>
              <a:t>After removal, keep tick in a jar for a few weeks just in case it might carry diseases such as Lyme Disease, Rocky Mountain Spotted Fever, or </a:t>
            </a:r>
            <a:r>
              <a:rPr lang="en-US" sz="2400" dirty="0" err="1" smtClean="0"/>
              <a:t>Ehrilichiosis</a:t>
            </a:r>
            <a:r>
              <a:rPr lang="en-US" sz="2400" dirty="0" smtClean="0"/>
              <a:t>.</a:t>
            </a:r>
          </a:p>
          <a:p>
            <a:r>
              <a:rPr lang="en-US" sz="2400" dirty="0" smtClean="0"/>
              <a:t>Watch the area for rashes.</a:t>
            </a:r>
            <a:endParaRPr lang="en-US" sz="2400" dirty="0"/>
          </a:p>
        </p:txBody>
      </p:sp>
      <p:sp>
        <p:nvSpPr>
          <p:cNvPr id="4" name="TextBox 3"/>
          <p:cNvSpPr txBox="1"/>
          <p:nvPr/>
        </p:nvSpPr>
        <p:spPr>
          <a:xfrm>
            <a:off x="3024187" y="6271600"/>
            <a:ext cx="3810000" cy="646331"/>
          </a:xfrm>
          <a:prstGeom prst="rect">
            <a:avLst/>
          </a:prstGeom>
          <a:noFill/>
        </p:spPr>
        <p:txBody>
          <a:bodyPr wrap="square" rtlCol="0">
            <a:spAutoFit/>
          </a:bodyPr>
          <a:lstStyle/>
          <a:p>
            <a:r>
              <a:rPr lang="en-US" sz="1200" dirty="0"/>
              <a:t>http://www.fordham.edu/campus_resources/enewsroom/inside_fordham/august_8_2011/news/is_the_calder_center_79698.asp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4010025"/>
            <a:ext cx="3333750" cy="22193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4100512"/>
            <a:ext cx="2238375" cy="2038350"/>
          </a:xfrm>
          <a:prstGeom prst="rect">
            <a:avLst/>
          </a:prstGeom>
        </p:spPr>
      </p:pic>
    </p:spTree>
    <p:extLst>
      <p:ext uri="{BB962C8B-B14F-4D97-AF65-F5344CB8AC3E}">
        <p14:creationId xmlns:p14="http://schemas.microsoft.com/office/powerpoint/2010/main" val="4124789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2743200" cy="2523768"/>
          </a:xfrm>
          <a:prstGeom prst="rect">
            <a:avLst/>
          </a:prstGeom>
        </p:spPr>
        <p:txBody>
          <a:bodyPr wrap="square">
            <a:spAutoFit/>
          </a:bodyPr>
          <a:lstStyle/>
          <a:p>
            <a:r>
              <a:rPr lang="en-US" i="1" dirty="0"/>
              <a:t/>
            </a:r>
            <a:br>
              <a:rPr lang="en-US" i="1" dirty="0"/>
            </a:br>
            <a:r>
              <a:rPr lang="en-US" sz="2000" i="1" dirty="0" smtClean="0"/>
              <a:t>According to the </a:t>
            </a:r>
            <a:r>
              <a:rPr lang="en-US" sz="2000" i="1" dirty="0" smtClean="0"/>
              <a:t>manufacturer, </a:t>
            </a:r>
            <a:endParaRPr lang="en-US" sz="2000" i="1" dirty="0" smtClean="0"/>
          </a:p>
          <a:p>
            <a:r>
              <a:rPr lang="en-US" sz="2000" i="1" dirty="0" smtClean="0"/>
              <a:t>TickKey </a:t>
            </a:r>
            <a:r>
              <a:rPr lang="en-US" sz="2000" i="1" dirty="0"/>
              <a:t>is 99.9%</a:t>
            </a:r>
            <a:br>
              <a:rPr lang="en-US" sz="2000" i="1" dirty="0"/>
            </a:br>
            <a:r>
              <a:rPr lang="en-US" sz="2000" i="1" dirty="0"/>
              <a:t>effective in the safe </a:t>
            </a:r>
            <a:br>
              <a:rPr lang="en-US" sz="2000" i="1" dirty="0"/>
            </a:br>
            <a:r>
              <a:rPr lang="en-US" sz="2000" i="1" dirty="0"/>
              <a:t>removal of all sizes and </a:t>
            </a:r>
            <a:br>
              <a:rPr lang="en-US" sz="2000" i="1" dirty="0"/>
            </a:br>
            <a:r>
              <a:rPr lang="en-US" sz="2000" i="1" dirty="0"/>
              <a:t>types of ticks on both </a:t>
            </a:r>
            <a:br>
              <a:rPr lang="en-US" sz="2000" i="1" dirty="0"/>
            </a:br>
            <a:r>
              <a:rPr lang="en-US" sz="2000" i="1" dirty="0"/>
              <a:t>people and pets</a:t>
            </a:r>
            <a:endParaRPr lang="en-US" sz="2000" dirty="0"/>
          </a:p>
        </p:txBody>
      </p:sp>
      <p:sp>
        <p:nvSpPr>
          <p:cNvPr id="5" name="Rectangle 4"/>
          <p:cNvSpPr/>
          <p:nvPr/>
        </p:nvSpPr>
        <p:spPr>
          <a:xfrm>
            <a:off x="250200" y="6308355"/>
            <a:ext cx="3534557" cy="369332"/>
          </a:xfrm>
          <a:prstGeom prst="rect">
            <a:avLst/>
          </a:prstGeom>
        </p:spPr>
        <p:txBody>
          <a:bodyPr wrap="none">
            <a:spAutoFit/>
          </a:bodyPr>
          <a:lstStyle/>
          <a:p>
            <a:r>
              <a:rPr lang="en-US" dirty="0" smtClean="0"/>
              <a:t>http://www.tickkey.com/index.html</a:t>
            </a:r>
            <a:endParaRPr lang="en-US" dirty="0"/>
          </a:p>
        </p:txBody>
      </p:sp>
      <p:sp>
        <p:nvSpPr>
          <p:cNvPr id="6" name="TextBox 5"/>
          <p:cNvSpPr txBox="1"/>
          <p:nvPr/>
        </p:nvSpPr>
        <p:spPr>
          <a:xfrm>
            <a:off x="6925457" y="6308355"/>
            <a:ext cx="2057400" cy="369332"/>
          </a:xfrm>
          <a:prstGeom prst="rect">
            <a:avLst/>
          </a:prstGeom>
          <a:noFill/>
        </p:spPr>
        <p:txBody>
          <a:bodyPr wrap="square" rtlCol="0">
            <a:spAutoFit/>
          </a:bodyPr>
          <a:lstStyle/>
          <a:p>
            <a:r>
              <a:rPr lang="en-US" dirty="0" smtClean="0"/>
              <a:t>Permission granted.</a:t>
            </a:r>
            <a:endParaRPr lang="en-US" dirty="0"/>
          </a:p>
        </p:txBody>
      </p:sp>
      <p:sp>
        <p:nvSpPr>
          <p:cNvPr id="2" name="TextBox 1"/>
          <p:cNvSpPr txBox="1"/>
          <p:nvPr/>
        </p:nvSpPr>
        <p:spPr>
          <a:xfrm>
            <a:off x="3124200" y="219670"/>
            <a:ext cx="2538022" cy="923330"/>
          </a:xfrm>
          <a:prstGeom prst="rect">
            <a:avLst/>
          </a:prstGeom>
          <a:noFill/>
        </p:spPr>
        <p:txBody>
          <a:bodyPr wrap="square" rtlCol="0">
            <a:spAutoFit/>
          </a:bodyPr>
          <a:lstStyle/>
          <a:p>
            <a:r>
              <a:rPr lang="en-US" sz="5400" dirty="0" smtClean="0"/>
              <a:t>TickKey</a:t>
            </a:r>
            <a:endParaRPr lang="en-US" sz="5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852" y="2752368"/>
            <a:ext cx="2085975" cy="29908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695450"/>
            <a:ext cx="4219575" cy="4248150"/>
          </a:xfrm>
          <a:prstGeom prst="rect">
            <a:avLst/>
          </a:prstGeom>
        </p:spPr>
      </p:pic>
    </p:spTree>
    <p:extLst>
      <p:ext uri="{BB962C8B-B14F-4D97-AF65-F5344CB8AC3E}">
        <p14:creationId xmlns:p14="http://schemas.microsoft.com/office/powerpoint/2010/main" val="214934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 Twister</a:t>
            </a:r>
            <a:endParaRPr lang="en-US" dirty="0"/>
          </a:p>
        </p:txBody>
      </p:sp>
      <p:sp>
        <p:nvSpPr>
          <p:cNvPr id="3" name="Content Placeholder 2"/>
          <p:cNvSpPr>
            <a:spLocks noGrp="1"/>
          </p:cNvSpPr>
          <p:nvPr>
            <p:ph idx="1"/>
          </p:nvPr>
        </p:nvSpPr>
        <p:spPr>
          <a:xfrm>
            <a:off x="457200" y="1600200"/>
            <a:ext cx="4267200" cy="4800600"/>
          </a:xfrm>
        </p:spPr>
        <p:txBody>
          <a:bodyPr>
            <a:normAutofit fontScale="77500" lnSpcReduction="20000"/>
          </a:bodyPr>
          <a:lstStyle/>
          <a:p>
            <a:r>
              <a:rPr lang="en-US" dirty="0" smtClean="0"/>
              <a:t>The Tick Twister is effective on both humans and animals</a:t>
            </a:r>
          </a:p>
          <a:p>
            <a:r>
              <a:rPr lang="en-US" dirty="0" smtClean="0"/>
              <a:t>According to the </a:t>
            </a:r>
            <a:r>
              <a:rPr lang="en-US" dirty="0" err="1" smtClean="0"/>
              <a:t>Borreliosis</a:t>
            </a:r>
            <a:r>
              <a:rPr lang="en-US" dirty="0" smtClean="0"/>
              <a:t> and Associated Diseases Awareness (BADA) the Tick Twister cradles the body of the tick and doesn’t exert pressure to either its mouth or its abdomen.</a:t>
            </a:r>
          </a:p>
          <a:p>
            <a:r>
              <a:rPr lang="en-US" dirty="0" smtClean="0"/>
              <a:t>It can be safely twisted in one direction.  </a:t>
            </a:r>
          </a:p>
          <a:p>
            <a:r>
              <a:rPr lang="en-US" dirty="0" smtClean="0"/>
              <a:t>This allows the tick’s grasp to be freed from the surrounding tissue.  </a:t>
            </a:r>
          </a:p>
          <a:p>
            <a:pPr marL="0" indent="0">
              <a:buNone/>
            </a:pPr>
            <a:endParaRPr lang="en-US" dirty="0"/>
          </a:p>
        </p:txBody>
      </p:sp>
      <p:sp>
        <p:nvSpPr>
          <p:cNvPr id="4" name="TextBox 3"/>
          <p:cNvSpPr txBox="1"/>
          <p:nvPr/>
        </p:nvSpPr>
        <p:spPr>
          <a:xfrm>
            <a:off x="498764" y="6156251"/>
            <a:ext cx="5410200" cy="646331"/>
          </a:xfrm>
          <a:prstGeom prst="rect">
            <a:avLst/>
          </a:prstGeom>
          <a:noFill/>
        </p:spPr>
        <p:txBody>
          <a:bodyPr wrap="square" rtlCol="0">
            <a:spAutoFit/>
          </a:bodyPr>
          <a:lstStyle/>
          <a:p>
            <a:r>
              <a:rPr lang="en-US" dirty="0"/>
              <a:t>http://www.bada-uk.org/correct-tick-removal/tick-removal-tick-removal-tool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4462" y="1295400"/>
            <a:ext cx="3419475" cy="182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76600"/>
            <a:ext cx="3352800" cy="3352800"/>
          </a:xfrm>
          <a:prstGeom prst="rect">
            <a:avLst/>
          </a:prstGeom>
        </p:spPr>
      </p:pic>
    </p:spTree>
    <p:extLst>
      <p:ext uri="{BB962C8B-B14F-4D97-AF65-F5344CB8AC3E}">
        <p14:creationId xmlns:p14="http://schemas.microsoft.com/office/powerpoint/2010/main" val="1191936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366</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Tick Removal </vt:lpstr>
      <vt:lpstr>From the CDC</vt:lpstr>
      <vt:lpstr>Home Remedies</vt:lpstr>
      <vt:lpstr>Post-Tick Removal </vt:lpstr>
      <vt:lpstr>PowerPoint Presentation</vt:lpstr>
      <vt:lpstr>Tick Twister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Tick Removal</dc:title>
  <dc:creator>user</dc:creator>
  <cp:lastModifiedBy>Dr P</cp:lastModifiedBy>
  <cp:revision>13</cp:revision>
  <dcterms:created xsi:type="dcterms:W3CDTF">2014-03-10T12:52:45Z</dcterms:created>
  <dcterms:modified xsi:type="dcterms:W3CDTF">2014-04-03T01:06:00Z</dcterms:modified>
</cp:coreProperties>
</file>